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1"/>
  </p:notesMasterIdLst>
  <p:sldIdLst>
    <p:sldId id="256" r:id="rId2"/>
    <p:sldId id="287" r:id="rId3"/>
    <p:sldId id="292" r:id="rId4"/>
    <p:sldId id="293" r:id="rId5"/>
    <p:sldId id="289" r:id="rId6"/>
    <p:sldId id="291" r:id="rId7"/>
    <p:sldId id="294" r:id="rId8"/>
    <p:sldId id="295" r:id="rId9"/>
    <p:sldId id="296" r:id="rId10"/>
    <p:sldId id="297" r:id="rId11"/>
    <p:sldId id="299" r:id="rId12"/>
    <p:sldId id="300" r:id="rId13"/>
    <p:sldId id="301" r:id="rId14"/>
    <p:sldId id="302" r:id="rId15"/>
    <p:sldId id="303" r:id="rId16"/>
    <p:sldId id="305" r:id="rId17"/>
    <p:sldId id="306" r:id="rId18"/>
    <p:sldId id="307" r:id="rId19"/>
    <p:sldId id="298" r:id="rId20"/>
    <p:sldId id="308" r:id="rId21"/>
    <p:sldId id="310" r:id="rId22"/>
    <p:sldId id="311" r:id="rId23"/>
    <p:sldId id="315" r:id="rId24"/>
    <p:sldId id="321" r:id="rId25"/>
    <p:sldId id="322" r:id="rId26"/>
    <p:sldId id="313" r:id="rId27"/>
    <p:sldId id="312" r:id="rId28"/>
    <p:sldId id="317" r:id="rId29"/>
    <p:sldId id="323" r:id="rId30"/>
    <p:sldId id="324" r:id="rId31"/>
    <p:sldId id="326" r:id="rId32"/>
    <p:sldId id="325" r:id="rId33"/>
    <p:sldId id="314" r:id="rId34"/>
    <p:sldId id="316" r:id="rId35"/>
    <p:sldId id="320" r:id="rId36"/>
    <p:sldId id="318" r:id="rId37"/>
    <p:sldId id="319" r:id="rId38"/>
    <p:sldId id="309" r:id="rId39"/>
    <p:sldId id="285"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0000FF"/>
    <a:srgbClr val="006600"/>
    <a:srgbClr val="C6EF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3.jpe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7DDA00-44FB-447D-9D5C-CF0C118FC249}" type="datetimeFigureOut">
              <a:rPr lang="en-US" smtClean="0"/>
              <a:t>6/6/2018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E6476F-5F2E-4C32-945D-51E1A922663B}" type="slidenum">
              <a:rPr lang="en-US" smtClean="0"/>
              <a:t>‹#›</a:t>
            </a:fld>
            <a:endParaRPr lang="en-US"/>
          </a:p>
        </p:txBody>
      </p:sp>
    </p:spTree>
    <p:extLst>
      <p:ext uri="{BB962C8B-B14F-4D97-AF65-F5344CB8AC3E}">
        <p14:creationId xmlns:p14="http://schemas.microsoft.com/office/powerpoint/2010/main" val="40315210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0821A-DB3C-4164-86FD-9FCEF95B98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5147BD-0BD2-43AA-90DC-4F88E2C23E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9535C9-9FF3-4832-9237-57D28D975FF9}"/>
              </a:ext>
            </a:extLst>
          </p:cNvPr>
          <p:cNvSpPr>
            <a:spLocks noGrp="1"/>
          </p:cNvSpPr>
          <p:nvPr>
            <p:ph type="dt" sz="half" idx="10"/>
          </p:nvPr>
        </p:nvSpPr>
        <p:spPr/>
        <p:txBody>
          <a:bodyPr/>
          <a:lstStyle/>
          <a:p>
            <a:r>
              <a:rPr lang="en-US"/>
              <a:t>Key PC Components</a:t>
            </a:r>
          </a:p>
        </p:txBody>
      </p:sp>
      <p:sp>
        <p:nvSpPr>
          <p:cNvPr id="5" name="Footer Placeholder 4">
            <a:extLst>
              <a:ext uri="{FF2B5EF4-FFF2-40B4-BE49-F238E27FC236}">
                <a16:creationId xmlns:a16="http://schemas.microsoft.com/office/drawing/2014/main" id="{78AEF9D5-EC54-4CC0-A2EB-C2F38D964A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CADE9E-A751-4A27-88D8-D397D47AD6A1}"/>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3156853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B3BBE-FD84-419A-8F30-338317D06E2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DF43572-5DD1-47F7-B3FA-B0298A8E6DF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967D2F-C206-43FB-83D2-D97CB3E00CCC}"/>
              </a:ext>
            </a:extLst>
          </p:cNvPr>
          <p:cNvSpPr>
            <a:spLocks noGrp="1"/>
          </p:cNvSpPr>
          <p:nvPr>
            <p:ph type="dt" sz="half" idx="10"/>
          </p:nvPr>
        </p:nvSpPr>
        <p:spPr/>
        <p:txBody>
          <a:bodyPr/>
          <a:lstStyle/>
          <a:p>
            <a:r>
              <a:rPr lang="en-US"/>
              <a:t>Key PC Components</a:t>
            </a:r>
          </a:p>
        </p:txBody>
      </p:sp>
      <p:sp>
        <p:nvSpPr>
          <p:cNvPr id="5" name="Footer Placeholder 4">
            <a:extLst>
              <a:ext uri="{FF2B5EF4-FFF2-40B4-BE49-F238E27FC236}">
                <a16:creationId xmlns:a16="http://schemas.microsoft.com/office/drawing/2014/main" id="{E5E3CA14-E34D-41F8-B734-E92478953A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93AE3B-8381-4422-B644-4DD72747297A}"/>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40099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20D90F-E98E-493F-AA41-E6D9E176D70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CE08E2-C1E5-4D1E-ADC3-1B795703B12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04A422-6D65-4DA3-9F43-5F125668C167}"/>
              </a:ext>
            </a:extLst>
          </p:cNvPr>
          <p:cNvSpPr>
            <a:spLocks noGrp="1"/>
          </p:cNvSpPr>
          <p:nvPr>
            <p:ph type="dt" sz="half" idx="10"/>
          </p:nvPr>
        </p:nvSpPr>
        <p:spPr/>
        <p:txBody>
          <a:bodyPr/>
          <a:lstStyle/>
          <a:p>
            <a:r>
              <a:rPr lang="en-US"/>
              <a:t>Key PC Components</a:t>
            </a:r>
          </a:p>
        </p:txBody>
      </p:sp>
      <p:sp>
        <p:nvSpPr>
          <p:cNvPr id="5" name="Footer Placeholder 4">
            <a:extLst>
              <a:ext uri="{FF2B5EF4-FFF2-40B4-BE49-F238E27FC236}">
                <a16:creationId xmlns:a16="http://schemas.microsoft.com/office/drawing/2014/main" id="{9FFCEE63-1ED4-46B7-998C-DE0E66F96D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3EA4D7-3B4D-43EA-912C-F44AD17BC435}"/>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808786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1D3EF-AF8D-40AA-B132-09E44583CC7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2EA035-2190-4293-B30D-D56D8221EC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9A11A9-1321-4721-AD18-EECD8C4B6986}"/>
              </a:ext>
            </a:extLst>
          </p:cNvPr>
          <p:cNvSpPr>
            <a:spLocks noGrp="1"/>
          </p:cNvSpPr>
          <p:nvPr>
            <p:ph type="dt" sz="half" idx="10"/>
          </p:nvPr>
        </p:nvSpPr>
        <p:spPr/>
        <p:txBody>
          <a:bodyPr/>
          <a:lstStyle/>
          <a:p>
            <a:r>
              <a:rPr lang="en-US"/>
              <a:t>Key PC Components</a:t>
            </a:r>
          </a:p>
        </p:txBody>
      </p:sp>
      <p:sp>
        <p:nvSpPr>
          <p:cNvPr id="5" name="Footer Placeholder 4">
            <a:extLst>
              <a:ext uri="{FF2B5EF4-FFF2-40B4-BE49-F238E27FC236}">
                <a16:creationId xmlns:a16="http://schemas.microsoft.com/office/drawing/2014/main" id="{15D2BFE6-8726-44FA-A37F-4A6BFB28B4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E23E74-08A2-446C-B50B-5F8A761FB6E6}"/>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14227475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B69D-44AC-4F72-8963-27EA57B212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751E0DE-CE58-4902-BE3A-C49D401BD7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E61AE69-15FA-4269-99D2-114D83980D8F}"/>
              </a:ext>
            </a:extLst>
          </p:cNvPr>
          <p:cNvSpPr>
            <a:spLocks noGrp="1"/>
          </p:cNvSpPr>
          <p:nvPr>
            <p:ph type="dt" sz="half" idx="10"/>
          </p:nvPr>
        </p:nvSpPr>
        <p:spPr/>
        <p:txBody>
          <a:bodyPr/>
          <a:lstStyle/>
          <a:p>
            <a:r>
              <a:rPr lang="en-US"/>
              <a:t>Key PC Components</a:t>
            </a:r>
          </a:p>
        </p:txBody>
      </p:sp>
      <p:sp>
        <p:nvSpPr>
          <p:cNvPr id="5" name="Footer Placeholder 4">
            <a:extLst>
              <a:ext uri="{FF2B5EF4-FFF2-40B4-BE49-F238E27FC236}">
                <a16:creationId xmlns:a16="http://schemas.microsoft.com/office/drawing/2014/main" id="{4A8CECE5-7F0F-4CC4-8825-BAA492C6CA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15FC6C-A020-423C-9B9D-D31F0EFFD4C4}"/>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606099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A5DB9-568E-4F28-8DEB-0204194D85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B6CF26-AB98-47AE-854E-693C324035E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5926E4-D4EB-45C5-9E06-57910F25BE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5DE6B8-DDEC-43A7-8779-F4F49DFBBF10}"/>
              </a:ext>
            </a:extLst>
          </p:cNvPr>
          <p:cNvSpPr>
            <a:spLocks noGrp="1"/>
          </p:cNvSpPr>
          <p:nvPr>
            <p:ph type="dt" sz="half" idx="10"/>
          </p:nvPr>
        </p:nvSpPr>
        <p:spPr/>
        <p:txBody>
          <a:bodyPr/>
          <a:lstStyle/>
          <a:p>
            <a:r>
              <a:rPr lang="en-US"/>
              <a:t>Key PC Components</a:t>
            </a:r>
          </a:p>
        </p:txBody>
      </p:sp>
      <p:sp>
        <p:nvSpPr>
          <p:cNvPr id="6" name="Footer Placeholder 5">
            <a:extLst>
              <a:ext uri="{FF2B5EF4-FFF2-40B4-BE49-F238E27FC236}">
                <a16:creationId xmlns:a16="http://schemas.microsoft.com/office/drawing/2014/main" id="{D40839B1-B3C4-4590-B239-E1E7891A60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2F5EE2-03CF-49E3-AAD7-C83C8CC612FC}"/>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3188535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798E1-AB51-40C7-9AE2-FB923C70144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4F9C077-32E9-4E74-B87B-37A15803BA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86CF28-66BD-47BB-B92C-A4915353577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C53CA1-2712-4BD7-A42C-83E82EF0B7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4DBADF06-6EA2-49AC-9B46-BF1DB1410C6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F4D9739-610C-4D08-BC34-1BCA3FE62767}"/>
              </a:ext>
            </a:extLst>
          </p:cNvPr>
          <p:cNvSpPr>
            <a:spLocks noGrp="1"/>
          </p:cNvSpPr>
          <p:nvPr>
            <p:ph type="dt" sz="half" idx="10"/>
          </p:nvPr>
        </p:nvSpPr>
        <p:spPr/>
        <p:txBody>
          <a:bodyPr/>
          <a:lstStyle/>
          <a:p>
            <a:r>
              <a:rPr lang="en-US"/>
              <a:t>Key PC Components</a:t>
            </a:r>
          </a:p>
        </p:txBody>
      </p:sp>
      <p:sp>
        <p:nvSpPr>
          <p:cNvPr id="8" name="Footer Placeholder 7">
            <a:extLst>
              <a:ext uri="{FF2B5EF4-FFF2-40B4-BE49-F238E27FC236}">
                <a16:creationId xmlns:a16="http://schemas.microsoft.com/office/drawing/2014/main" id="{63C65E68-2C37-41FE-91C0-133FBED081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6ABFDC-13CC-4FA6-A968-0B1154683F3C}"/>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3221708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A1623-FD4E-4F76-A621-335653FC5A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33FDBF-48AA-46F7-93B7-1847B7D17709}"/>
              </a:ext>
            </a:extLst>
          </p:cNvPr>
          <p:cNvSpPr>
            <a:spLocks noGrp="1"/>
          </p:cNvSpPr>
          <p:nvPr>
            <p:ph type="dt" sz="half" idx="10"/>
          </p:nvPr>
        </p:nvSpPr>
        <p:spPr/>
        <p:txBody>
          <a:bodyPr/>
          <a:lstStyle/>
          <a:p>
            <a:r>
              <a:rPr lang="en-US"/>
              <a:t>Key PC Components</a:t>
            </a:r>
          </a:p>
        </p:txBody>
      </p:sp>
      <p:sp>
        <p:nvSpPr>
          <p:cNvPr id="4" name="Footer Placeholder 3">
            <a:extLst>
              <a:ext uri="{FF2B5EF4-FFF2-40B4-BE49-F238E27FC236}">
                <a16:creationId xmlns:a16="http://schemas.microsoft.com/office/drawing/2014/main" id="{E030EB55-C554-465B-B764-48D9D763B76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D39C08E-3EAF-494A-AEA2-5AA6F54BFD5E}"/>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24140380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806885-0911-4590-A595-FC7F266AC0D8}"/>
              </a:ext>
            </a:extLst>
          </p:cNvPr>
          <p:cNvSpPr>
            <a:spLocks noGrp="1"/>
          </p:cNvSpPr>
          <p:nvPr>
            <p:ph type="dt" sz="half" idx="10"/>
          </p:nvPr>
        </p:nvSpPr>
        <p:spPr/>
        <p:txBody>
          <a:bodyPr/>
          <a:lstStyle/>
          <a:p>
            <a:r>
              <a:rPr lang="en-US"/>
              <a:t>Key PC Components</a:t>
            </a:r>
          </a:p>
        </p:txBody>
      </p:sp>
      <p:sp>
        <p:nvSpPr>
          <p:cNvPr id="3" name="Footer Placeholder 2">
            <a:extLst>
              <a:ext uri="{FF2B5EF4-FFF2-40B4-BE49-F238E27FC236}">
                <a16:creationId xmlns:a16="http://schemas.microsoft.com/office/drawing/2014/main" id="{DA9309CB-D6DD-4762-B86E-46FEA0EC20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2FB71C-CE34-4901-801D-1E7C82C40531}"/>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720052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B30BB-36A2-452C-83A1-4B8E3E91B8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B41F9B-783C-4737-BE58-262A23ED25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1E23E7-4E08-41EA-BDEA-10B5D9E592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33D6B45-12B6-4401-9785-AB6A78270D6E}"/>
              </a:ext>
            </a:extLst>
          </p:cNvPr>
          <p:cNvSpPr>
            <a:spLocks noGrp="1"/>
          </p:cNvSpPr>
          <p:nvPr>
            <p:ph type="dt" sz="half" idx="10"/>
          </p:nvPr>
        </p:nvSpPr>
        <p:spPr/>
        <p:txBody>
          <a:bodyPr/>
          <a:lstStyle/>
          <a:p>
            <a:r>
              <a:rPr lang="en-US"/>
              <a:t>Key PC Components</a:t>
            </a:r>
          </a:p>
        </p:txBody>
      </p:sp>
      <p:sp>
        <p:nvSpPr>
          <p:cNvPr id="6" name="Footer Placeholder 5">
            <a:extLst>
              <a:ext uri="{FF2B5EF4-FFF2-40B4-BE49-F238E27FC236}">
                <a16:creationId xmlns:a16="http://schemas.microsoft.com/office/drawing/2014/main" id="{FCBAAD0C-E175-40CC-9CFE-45761B109B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106255-B34C-4328-AA61-7973B8E4E1E4}"/>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2297112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78F7B-7A2C-4A61-80A0-5F4CDAC782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D433D4-BA67-4972-8EEA-7E17931319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734D756-709E-4C51-AA4E-5A3BFC6322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DE0411-3A66-4BF4-BE05-1309F9A45A12}"/>
              </a:ext>
            </a:extLst>
          </p:cNvPr>
          <p:cNvSpPr>
            <a:spLocks noGrp="1"/>
          </p:cNvSpPr>
          <p:nvPr>
            <p:ph type="dt" sz="half" idx="10"/>
          </p:nvPr>
        </p:nvSpPr>
        <p:spPr/>
        <p:txBody>
          <a:bodyPr/>
          <a:lstStyle/>
          <a:p>
            <a:r>
              <a:rPr lang="en-US"/>
              <a:t>Key PC Components</a:t>
            </a:r>
          </a:p>
        </p:txBody>
      </p:sp>
      <p:sp>
        <p:nvSpPr>
          <p:cNvPr id="6" name="Footer Placeholder 5">
            <a:extLst>
              <a:ext uri="{FF2B5EF4-FFF2-40B4-BE49-F238E27FC236}">
                <a16:creationId xmlns:a16="http://schemas.microsoft.com/office/drawing/2014/main" id="{34400A5E-AD41-4A5D-912E-B5854BC531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AF8F16-FAEB-4724-A84F-6727A37BC811}"/>
              </a:ext>
            </a:extLst>
          </p:cNvPr>
          <p:cNvSpPr>
            <a:spLocks noGrp="1"/>
          </p:cNvSpPr>
          <p:nvPr>
            <p:ph type="sldNum" sz="quarter" idx="12"/>
          </p:nvPr>
        </p:nvSpPr>
        <p:spPr/>
        <p:txBody>
          <a:bodyPr/>
          <a:lstStyle/>
          <a:p>
            <a:fld id="{8775215C-581F-4D85-9863-FC5E4EFDEB61}" type="slidenum">
              <a:rPr lang="en-US" smtClean="0"/>
              <a:t>‹#›</a:t>
            </a:fld>
            <a:endParaRPr lang="en-US"/>
          </a:p>
        </p:txBody>
      </p:sp>
    </p:spTree>
    <p:extLst>
      <p:ext uri="{BB962C8B-B14F-4D97-AF65-F5344CB8AC3E}">
        <p14:creationId xmlns:p14="http://schemas.microsoft.com/office/powerpoint/2010/main" val="3263825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5321CE-5337-4757-94EE-D08A33546ED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E2E535-5C69-48CE-8C56-7E539CBFF3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0A2CD6-18F3-4F05-ADE1-B19D2695A2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Key PC Components</a:t>
            </a:r>
          </a:p>
        </p:txBody>
      </p:sp>
      <p:sp>
        <p:nvSpPr>
          <p:cNvPr id="5" name="Footer Placeholder 4">
            <a:extLst>
              <a:ext uri="{FF2B5EF4-FFF2-40B4-BE49-F238E27FC236}">
                <a16:creationId xmlns:a16="http://schemas.microsoft.com/office/drawing/2014/main" id="{65FE726C-2ADC-45E9-95CB-25BA3458AC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F0499FC-2969-45AC-A2F8-ABFF7F4A6A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75215C-581F-4D85-9863-FC5E4EFDEB61}" type="slidenum">
              <a:rPr lang="en-US" smtClean="0"/>
              <a:t>‹#›</a:t>
            </a:fld>
            <a:endParaRPr lang="en-US"/>
          </a:p>
        </p:txBody>
      </p:sp>
    </p:spTree>
    <p:extLst>
      <p:ext uri="{BB962C8B-B14F-4D97-AF65-F5344CB8AC3E}">
        <p14:creationId xmlns:p14="http://schemas.microsoft.com/office/powerpoint/2010/main" val="391810978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6.jpg"/></Relationships>
</file>

<file path=ppt/slides/_rels/slide3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chemeClr val="tx1"/>
                </a:solidFill>
              </a:rPr>
              <a:t>How to Start an IT Company</a:t>
            </a:r>
          </a:p>
        </p:txBody>
      </p:sp>
      <p:sp>
        <p:nvSpPr>
          <p:cNvPr id="3" name="Subtitle 2"/>
          <p:cNvSpPr>
            <a:spLocks noGrp="1"/>
          </p:cNvSpPr>
          <p:nvPr>
            <p:ph type="subTitle" idx="1"/>
          </p:nvPr>
        </p:nvSpPr>
        <p:spPr/>
        <p:txBody>
          <a:bodyPr/>
          <a:lstStyle/>
          <a:p>
            <a:r>
              <a:rPr lang="en-US" dirty="0"/>
              <a:t>Benjamin Brewster</a:t>
            </a:r>
          </a:p>
          <a:p>
            <a:endParaRPr lang="en-US" dirty="0"/>
          </a:p>
        </p:txBody>
      </p:sp>
      <p:sp>
        <p:nvSpPr>
          <p:cNvPr id="4" name="Rectangle 3">
            <a:extLst>
              <a:ext uri="{FF2B5EF4-FFF2-40B4-BE49-F238E27FC236}">
                <a16:creationId xmlns:a16="http://schemas.microsoft.com/office/drawing/2014/main" id="{F455DF20-2757-4354-BA22-20DEF404AAB2}"/>
              </a:ext>
            </a:extLst>
          </p:cNvPr>
          <p:cNvSpPr/>
          <p:nvPr/>
        </p:nvSpPr>
        <p:spPr>
          <a:xfrm>
            <a:off x="3994751" y="6492359"/>
            <a:ext cx="4202497" cy="276999"/>
          </a:xfrm>
          <a:prstGeom prst="rect">
            <a:avLst/>
          </a:prstGeom>
        </p:spPr>
        <p:txBody>
          <a:bodyPr wrap="none">
            <a:spAutoFit/>
          </a:bodyPr>
          <a:lstStyle/>
          <a:p>
            <a:r>
              <a:rPr lang="en-US" sz="1200" dirty="0"/>
              <a:t>Except where noted, content, art, and pictures are by the author</a:t>
            </a:r>
          </a:p>
        </p:txBody>
      </p:sp>
      <p:sp>
        <p:nvSpPr>
          <p:cNvPr id="7" name="Rectangle 6">
            <a:extLst>
              <a:ext uri="{FF2B5EF4-FFF2-40B4-BE49-F238E27FC236}">
                <a16:creationId xmlns:a16="http://schemas.microsoft.com/office/drawing/2014/main" id="{AA6212FA-506C-4DF5-B256-54C40D189887}"/>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200CA250-A46D-4668-A54E-982EEACB64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780716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Financial Accounting</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Someone, possibly you, is going to need to keep the books</a:t>
            </a:r>
          </a:p>
          <a:p>
            <a:r>
              <a:rPr lang="en-US" dirty="0"/>
              <a:t>You create invoices from the ticketing system, send them out, then track incoming money</a:t>
            </a:r>
          </a:p>
          <a:p>
            <a:r>
              <a:rPr lang="en-US" dirty="0"/>
              <a:t>Budgets are created to know how much you can spend; future forecasting allows you to hire personnel</a:t>
            </a:r>
            <a:r>
              <a:rPr lang="en-US"/>
              <a:t>, buy </a:t>
            </a:r>
            <a:r>
              <a:rPr lang="en-US" dirty="0"/>
              <a:t>equipment, and expand</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866000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Asset Monitoring</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If you're an MSP, you need to monitor all of your customer devices and be alerted to serious conditions; someone is going to be on-call at any given second: do you have staff to support that?</a:t>
            </a:r>
          </a:p>
          <a:p>
            <a:r>
              <a:rPr lang="en-US" dirty="0"/>
              <a:t>For any shop, you need to keep track of your own internal hardware so that you have operational continuity</a:t>
            </a:r>
          </a:p>
          <a:p>
            <a:endParaRPr lang="en-US" dirty="0"/>
          </a:p>
          <a:p>
            <a:r>
              <a:rPr lang="en-US" dirty="0"/>
              <a:t>Typical products for managing and monitoring devices are Nagios, Continuum (and other MSP software), Kaseya, Spiceworks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568375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Reporting</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With sufficient data, you can create reports for your own purposes:</a:t>
            </a:r>
          </a:p>
          <a:p>
            <a:pPr lvl="1"/>
            <a:r>
              <a:rPr lang="en-US" dirty="0"/>
              <a:t>Do we have enough profit monthly to hire another engineer?</a:t>
            </a:r>
          </a:p>
          <a:p>
            <a:pPr lvl="1"/>
            <a:r>
              <a:rPr lang="en-US" dirty="0"/>
              <a:t>Can we upgrade the services we provide with the profits we are getting?</a:t>
            </a:r>
          </a:p>
          <a:p>
            <a:pPr lvl="1"/>
            <a:r>
              <a:rPr lang="en-US" dirty="0"/>
              <a:t>Do we need to increase our prices to reach, extend, or maintain profitability?</a:t>
            </a:r>
          </a:p>
          <a:p>
            <a:pPr lvl="1"/>
            <a:r>
              <a:rPr lang="en-US" dirty="0"/>
              <a:t>Are we taking too long to solve customer issue X?</a:t>
            </a:r>
          </a:p>
          <a:p>
            <a:pPr lvl="1"/>
            <a:r>
              <a:rPr lang="en-US" dirty="0"/>
              <a:t>How fast are we answering new service requests in the first place and do our customers consider this a strength or a weakness? Can we do anything about it; how does it affect us if do make a change?</a:t>
            </a:r>
          </a:p>
          <a:p>
            <a:pPr lvl="1"/>
            <a:r>
              <a:rPr lang="en-US" dirty="0"/>
              <a:t>Is our Yellow Pages campaign succeeding? (</a:t>
            </a:r>
            <a:r>
              <a:rPr lang="en-US" i="1" dirty="0"/>
              <a:t>hint: no</a:t>
            </a:r>
            <a:r>
              <a:rPr lang="en-US" dirty="0"/>
              <a: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9160798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Marketing</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Marketing is done as a standalone business and as a internal department:</a:t>
            </a:r>
          </a:p>
          <a:p>
            <a:pPr lvl="1"/>
            <a:r>
              <a:rPr lang="en-US" dirty="0"/>
              <a:t>Businesses need brand awareness above pretty much everything else</a:t>
            </a:r>
          </a:p>
          <a:p>
            <a:pPr lvl="1"/>
            <a:r>
              <a:rPr lang="en-US" dirty="0"/>
              <a:t>Internal shops need to advertise their capabilities and publish success stories so that staff know to trust and use them, even if it's required</a:t>
            </a:r>
          </a:p>
          <a:p>
            <a:pPr lvl="1"/>
            <a:endParaRPr lang="en-US" dirty="0"/>
          </a:p>
          <a:p>
            <a:r>
              <a:rPr lang="en-US" dirty="0"/>
              <a:t>For a standalone business, marketing should probably be your second highest cost, after HR</a:t>
            </a:r>
          </a:p>
          <a:p>
            <a:endParaRPr lang="en-US" dirty="0"/>
          </a:p>
          <a:p>
            <a:pPr marL="0" indent="0">
              <a:buNone/>
            </a:pPr>
            <a:r>
              <a:rPr lang="en-US" dirty="0"/>
              <a:t>(Remember that HR is salaries, insurance, training, all other perks)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666472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Hardware</a:t>
            </a:r>
          </a:p>
        </p:txBody>
      </p:sp>
      <p:sp>
        <p:nvSpPr>
          <p:cNvPr id="3" name="Content Placeholder 2"/>
          <p:cNvSpPr>
            <a:spLocks noGrp="1"/>
          </p:cNvSpPr>
          <p:nvPr>
            <p:ph idx="1"/>
          </p:nvPr>
        </p:nvSpPr>
        <p:spPr>
          <a:xfrm>
            <a:off x="838200" y="1825625"/>
            <a:ext cx="10616868" cy="4550008"/>
          </a:xfrm>
        </p:spPr>
        <p:txBody>
          <a:bodyPr>
            <a:normAutofit lnSpcReduction="10000"/>
          </a:bodyPr>
          <a:lstStyle/>
          <a:p>
            <a:r>
              <a:rPr lang="en-US" dirty="0"/>
              <a:t>You don't want any</a:t>
            </a:r>
          </a:p>
          <a:p>
            <a:r>
              <a:rPr lang="en-US" dirty="0"/>
              <a:t>But you have to have some:</a:t>
            </a:r>
          </a:p>
          <a:p>
            <a:pPr lvl="1"/>
            <a:r>
              <a:rPr lang="en-US" dirty="0"/>
              <a:t>Computers to do accounting &amp; customer intake</a:t>
            </a:r>
          </a:p>
          <a:p>
            <a:pPr lvl="1"/>
            <a:r>
              <a:rPr lang="en-US" dirty="0"/>
              <a:t>Computers and devices that are used as test beds and tools: forensic analysis, hardware testing, data recovery, etc.</a:t>
            </a:r>
          </a:p>
          <a:p>
            <a:pPr lvl="1"/>
            <a:r>
              <a:rPr lang="en-US" dirty="0"/>
              <a:t>Engineer computers for record keeping, remote connection to clients, email, personal projects that help grow employee skills, and "network bandwidth testing"</a:t>
            </a:r>
          </a:p>
          <a:p>
            <a:r>
              <a:rPr lang="en-US" dirty="0"/>
              <a:t>"Network bandwidth testing" is critical: we allowed it during breaks, lunch, and outside of business hours</a:t>
            </a:r>
          </a:p>
          <a:p>
            <a:r>
              <a:rPr lang="en-US" dirty="0"/>
              <a:t>In the beginning days of a new business, you can do most of this with just one laptop, but it'd be better if you can get a few </a:t>
            </a:r>
            <a:r>
              <a:rPr lang="en-US" dirty="0" err="1"/>
              <a:t>boxen</a:t>
            </a:r>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7486193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Hardware</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Your network closet will likely have routers that allow multiple public internet connections for testing routers and advanced network configurations</a:t>
            </a:r>
          </a:p>
          <a:p>
            <a:r>
              <a:rPr lang="en-US" dirty="0"/>
              <a:t>Running your own server for file storage is great, but you have to protect it just like anyone else's</a:t>
            </a:r>
          </a:p>
          <a:p>
            <a:endParaRPr lang="en-US" dirty="0"/>
          </a:p>
          <a:p>
            <a:r>
              <a:rPr lang="en-US" dirty="0"/>
              <a:t>Don't run email or data backup servers as a service internally anymore: it's done online better, cheaper, safer, and more reliably</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775753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Personnel / HR</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Staffing issues are always the most important issues; no work can be done without people (even automation has to be monitored)</a:t>
            </a:r>
          </a:p>
          <a:p>
            <a:r>
              <a:rPr lang="en-US" dirty="0"/>
              <a:t>People want lots of things (respect, money, insurance, career and knowledge growth, etc.)</a:t>
            </a:r>
          </a:p>
          <a:p>
            <a:endParaRPr lang="en-US" dirty="0"/>
          </a:p>
          <a:p>
            <a:r>
              <a:rPr lang="en-US" dirty="0"/>
              <a:t>You can't start a business without sufficient time, either as a standalone, or as an internal department</a:t>
            </a:r>
          </a:p>
          <a:p>
            <a:endParaRPr lang="en-US" dirty="0"/>
          </a:p>
          <a:p>
            <a:r>
              <a:rPr lang="en-US" dirty="0"/>
              <a:t>Beware "interesting" opportunities that ask you to do IT "half-time"</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42625535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Cash Money</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There's a saying in IT: you can't save money when an IT problem arises</a:t>
            </a:r>
          </a:p>
          <a:p>
            <a:r>
              <a:rPr lang="en-US" dirty="0"/>
              <a:t>It's going to cost you now, or later, but it will cost, leading to an uncomfortable series of trade-offs</a:t>
            </a:r>
          </a:p>
          <a:p>
            <a:pPr lvl="1"/>
            <a:r>
              <a:rPr lang="en-US" dirty="0"/>
              <a:t>Choose two: Fast, cheap, high-quality</a:t>
            </a:r>
          </a:p>
          <a:p>
            <a:pPr lvl="1"/>
            <a:endParaRPr lang="en-US" dirty="0"/>
          </a:p>
          <a:p>
            <a:r>
              <a:rPr lang="en-US" dirty="0"/>
              <a:t>People don't work for free unless their passionate about the project</a:t>
            </a:r>
          </a:p>
          <a:p>
            <a:pPr lvl="1"/>
            <a:r>
              <a:rPr lang="en-US" dirty="0"/>
              <a:t>And they're lying to you when they say they'll work for free: it won't last</a:t>
            </a:r>
          </a:p>
          <a:p>
            <a:pPr lvl="1"/>
            <a:endParaRPr lang="en-US" dirty="0"/>
          </a:p>
          <a:p>
            <a:r>
              <a:rPr lang="en-US" dirty="0"/>
              <a:t>You can start IT companies at a small scale fairly cheaply (more later)!</a:t>
            </a:r>
          </a:p>
          <a:p>
            <a:endParaRPr lang="en-US" dirty="0"/>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2684503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Workspace</a:t>
            </a:r>
          </a:p>
        </p:txBody>
      </p:sp>
      <p:sp>
        <p:nvSpPr>
          <p:cNvPr id="3" name="Content Placeholder 2"/>
          <p:cNvSpPr>
            <a:spLocks noGrp="1"/>
          </p:cNvSpPr>
          <p:nvPr>
            <p:ph idx="1"/>
          </p:nvPr>
        </p:nvSpPr>
        <p:spPr>
          <a:xfrm>
            <a:off x="838200" y="1825625"/>
            <a:ext cx="10616868" cy="4351338"/>
          </a:xfrm>
        </p:spPr>
        <p:txBody>
          <a:bodyPr>
            <a:normAutofit lnSpcReduction="10000"/>
          </a:bodyPr>
          <a:lstStyle/>
          <a:p>
            <a:r>
              <a:rPr lang="en-US" dirty="0"/>
              <a:t>Your size and customer servicing needs dictate your office space</a:t>
            </a:r>
          </a:p>
          <a:p>
            <a:endParaRPr lang="en-US" dirty="0"/>
          </a:p>
          <a:p>
            <a:r>
              <a:rPr lang="en-US" dirty="0"/>
              <a:t>I started my business in one half of my kid's bedroom, moved it out of the apartment to an 80 </a:t>
            </a:r>
            <a:r>
              <a:rPr lang="en-US" dirty="0" err="1"/>
              <a:t>sq</a:t>
            </a:r>
            <a:r>
              <a:rPr lang="en-US" dirty="0"/>
              <a:t> ft room rented from a client of mine, to a 160 </a:t>
            </a:r>
            <a:r>
              <a:rPr lang="en-US" dirty="0" err="1"/>
              <a:t>sq</a:t>
            </a:r>
            <a:r>
              <a:rPr lang="en-US" dirty="0"/>
              <a:t> ft room with that client, then to 800 </a:t>
            </a:r>
            <a:r>
              <a:rPr lang="en-US" dirty="0" err="1"/>
              <a:t>sq</a:t>
            </a:r>
            <a:r>
              <a:rPr lang="en-US" dirty="0"/>
              <a:t> ft commercial space, finally to 1200 </a:t>
            </a:r>
            <a:r>
              <a:rPr lang="en-US" dirty="0" err="1"/>
              <a:t>sq</a:t>
            </a:r>
            <a:r>
              <a:rPr lang="en-US" dirty="0"/>
              <a:t> ft commercial space</a:t>
            </a:r>
          </a:p>
          <a:p>
            <a:endParaRPr lang="en-US" dirty="0"/>
          </a:p>
          <a:p>
            <a:r>
              <a:rPr lang="en-US" dirty="0"/>
              <a:t>Space is used to store things - you should try it</a:t>
            </a:r>
          </a:p>
          <a:p>
            <a:endParaRPr lang="en-US" dirty="0"/>
          </a:p>
          <a:p>
            <a:r>
              <a:rPr lang="en-US" dirty="0"/>
              <a:t>Commercial space is insanely expensive: it is a very large fixed cost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4612613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Conclusion:</a:t>
            </a:r>
            <a:br>
              <a:rPr lang="en-US" dirty="0"/>
            </a:br>
            <a:r>
              <a:rPr lang="en-US" dirty="0"/>
              <a:t>An MSP &amp; Walk-In Shop in One Slide</a:t>
            </a:r>
          </a:p>
        </p:txBody>
      </p:sp>
      <p:sp>
        <p:nvSpPr>
          <p:cNvPr id="3" name="Content Placeholder 2"/>
          <p:cNvSpPr>
            <a:spLocks noGrp="1"/>
          </p:cNvSpPr>
          <p:nvPr>
            <p:ph idx="1"/>
          </p:nvPr>
        </p:nvSpPr>
        <p:spPr>
          <a:xfrm>
            <a:off x="838200" y="1825625"/>
            <a:ext cx="10515600" cy="4667250"/>
          </a:xfrm>
        </p:spPr>
        <p:txBody>
          <a:bodyPr>
            <a:normAutofit fontScale="92500" lnSpcReduction="10000"/>
          </a:bodyPr>
          <a:lstStyle/>
          <a:p>
            <a:r>
              <a:rPr lang="en-US" dirty="0"/>
              <a:t>Procedures binder</a:t>
            </a:r>
          </a:p>
          <a:p>
            <a:r>
              <a:rPr lang="en-US" dirty="0"/>
              <a:t>Spiceworks (ticketing, record keeping, invoice generation, device monitoring)</a:t>
            </a:r>
          </a:p>
          <a:p>
            <a:r>
              <a:rPr lang="en-US" dirty="0"/>
              <a:t>LogMeIn (remote connection)</a:t>
            </a:r>
          </a:p>
          <a:p>
            <a:r>
              <a:rPr lang="en-US" dirty="0"/>
              <a:t>Nagios for client internal monitoring, for bigger sites</a:t>
            </a:r>
          </a:p>
          <a:p>
            <a:r>
              <a:rPr lang="en-US" dirty="0"/>
              <a:t>QuickBooks (financial accounting)</a:t>
            </a:r>
          </a:p>
          <a:p>
            <a:r>
              <a:rPr lang="en-US" dirty="0"/>
              <a:t>Service Level Agreements/contracts for all types of customers</a:t>
            </a:r>
          </a:p>
          <a:p>
            <a:r>
              <a:rPr lang="en-US" dirty="0"/>
              <a:t>Computer for each engineer</a:t>
            </a:r>
          </a:p>
          <a:p>
            <a:r>
              <a:rPr lang="en-US" dirty="0"/>
              <a:t>Shelves to store customer equipment being worked on</a:t>
            </a:r>
          </a:p>
          <a:p>
            <a:r>
              <a:rPr lang="en-US" dirty="0"/>
              <a:t>Marketing plan</a:t>
            </a:r>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678272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You Need to Care</a:t>
            </a:r>
          </a:p>
        </p:txBody>
      </p:sp>
      <p:sp>
        <p:nvSpPr>
          <p:cNvPr id="3" name="Content Placeholder 2"/>
          <p:cNvSpPr>
            <a:spLocks noGrp="1"/>
          </p:cNvSpPr>
          <p:nvPr>
            <p:ph idx="1"/>
          </p:nvPr>
        </p:nvSpPr>
        <p:spPr/>
        <p:txBody>
          <a:bodyPr/>
          <a:lstStyle/>
          <a:p>
            <a:r>
              <a:rPr lang="en-US" dirty="0"/>
              <a:t>Because someday you’ll have to:</a:t>
            </a:r>
          </a:p>
          <a:p>
            <a:pPr lvl="1"/>
            <a:r>
              <a:rPr lang="en-US" dirty="0"/>
              <a:t>Considering using your skills on behalf of your own entrepreneurial spirit</a:t>
            </a:r>
          </a:p>
          <a:p>
            <a:pPr lvl="1"/>
            <a:r>
              <a:rPr lang="en-US" dirty="0"/>
              <a:t>Create a de facto IT department inside a company that doesn't traditionally have one (this is horrifyingly more common than you might think)</a:t>
            </a:r>
          </a:p>
          <a:p>
            <a:pPr lvl="1"/>
            <a:endParaRPr lang="en-US" dirty="0"/>
          </a:p>
          <a:p>
            <a:pPr lvl="1"/>
            <a:endParaRPr lang="en-US" dirty="0"/>
          </a:p>
          <a:p>
            <a:r>
              <a:rPr lang="en-US" dirty="0"/>
              <a:t>This is kind of a business lecture. Sorry about that.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69887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rot="16200000">
            <a:off x="-1862090" y="221059"/>
            <a:ext cx="4431653" cy="1325563"/>
          </a:xfrm>
        </p:spPr>
        <p:txBody>
          <a:bodyPr>
            <a:normAutofit/>
          </a:bodyPr>
          <a:lstStyle/>
          <a:p>
            <a:r>
              <a:rPr lang="en-US" sz="3600" dirty="0"/>
              <a:t>Picture Dump!</a:t>
            </a:r>
          </a:p>
        </p:txBody>
      </p:sp>
      <p:pic>
        <p:nvPicPr>
          <p:cNvPr id="7" name="Content Placeholder 6">
            <a:extLst>
              <a:ext uri="{FF2B5EF4-FFF2-40B4-BE49-F238E27FC236}">
                <a16:creationId xmlns:a16="http://schemas.microsoft.com/office/drawing/2014/main" id="{46971EE5-5D56-4ABA-B206-F0176307B5A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7472" y="1"/>
            <a:ext cx="11467474" cy="6858000"/>
          </a:xfrm>
        </p:spPr>
      </p:pic>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59162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AF294-1746-4537-93D2-2246DFD7085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122FB25-DD88-4985-B057-D27FE1BAE5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75046" y="1822"/>
            <a:ext cx="4100262" cy="6856178"/>
          </a:xfrm>
        </p:spPr>
      </p:pic>
    </p:spTree>
    <p:extLst>
      <p:ext uri="{BB962C8B-B14F-4D97-AF65-F5344CB8AC3E}">
        <p14:creationId xmlns:p14="http://schemas.microsoft.com/office/powerpoint/2010/main" val="32802589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E58A0-BBD8-4EA5-80DE-306533EC366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17FD30C-6F92-4F00-A1B2-E84CCADD3DB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467474" cy="6858000"/>
          </a:xfrm>
        </p:spPr>
      </p:pic>
    </p:spTree>
    <p:extLst>
      <p:ext uri="{BB962C8B-B14F-4D97-AF65-F5344CB8AC3E}">
        <p14:creationId xmlns:p14="http://schemas.microsoft.com/office/powerpoint/2010/main" val="1670795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B94C5-D9CF-4D50-BB5F-7C3390970DB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3EDEA07-7F66-4587-9240-0A35A863F4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9152389" cy="6864292"/>
          </a:xfrm>
        </p:spPr>
      </p:pic>
    </p:spTree>
    <p:extLst>
      <p:ext uri="{BB962C8B-B14F-4D97-AF65-F5344CB8AC3E}">
        <p14:creationId xmlns:p14="http://schemas.microsoft.com/office/powerpoint/2010/main" val="22202032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05D99AC-2D3D-4447-834A-CCA20466D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1689" y="0"/>
            <a:ext cx="11467475" cy="6858000"/>
          </a:xfrm>
          <a:prstGeom prst="rect">
            <a:avLst/>
          </a:prstGeom>
        </p:spPr>
      </p:pic>
      <p:sp>
        <p:nvSpPr>
          <p:cNvPr id="2" name="Title 1">
            <a:extLst>
              <a:ext uri="{FF2B5EF4-FFF2-40B4-BE49-F238E27FC236}">
                <a16:creationId xmlns:a16="http://schemas.microsoft.com/office/drawing/2014/main" id="{4EFC8952-A981-47F9-A543-C3860F86BF7D}"/>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F8F97A1-3FE5-4CE0-B533-6411BE46A41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6375633" cy="3812879"/>
          </a:xfrm>
        </p:spPr>
      </p:pic>
      <p:pic>
        <p:nvPicPr>
          <p:cNvPr id="7" name="Picture 6">
            <a:extLst>
              <a:ext uri="{FF2B5EF4-FFF2-40B4-BE49-F238E27FC236}">
                <a16:creationId xmlns:a16="http://schemas.microsoft.com/office/drawing/2014/main" id="{6A591E0F-BCC4-4E74-A937-C156A57C2C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045120"/>
            <a:ext cx="6375633" cy="3812879"/>
          </a:xfrm>
          <a:prstGeom prst="rect">
            <a:avLst/>
          </a:prstGeom>
        </p:spPr>
      </p:pic>
    </p:spTree>
    <p:extLst>
      <p:ext uri="{BB962C8B-B14F-4D97-AF65-F5344CB8AC3E}">
        <p14:creationId xmlns:p14="http://schemas.microsoft.com/office/powerpoint/2010/main" val="35383317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17F0D3-FFE7-46EE-A497-D8F2383AE50B}"/>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33AF6E1-A995-46DA-AD5F-1294A5EB0E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1501306" cy="6878233"/>
          </a:xfrm>
        </p:spPr>
      </p:pic>
    </p:spTree>
    <p:extLst>
      <p:ext uri="{BB962C8B-B14F-4D97-AF65-F5344CB8AC3E}">
        <p14:creationId xmlns:p14="http://schemas.microsoft.com/office/powerpoint/2010/main" val="1974608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CDB8F-FFEE-4E1D-8DD9-384B733628A5}"/>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CCFA1EA-D163-4DC7-89B7-F034B82BC4C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467474" cy="6858000"/>
          </a:xfrm>
        </p:spPr>
      </p:pic>
    </p:spTree>
    <p:extLst>
      <p:ext uri="{BB962C8B-B14F-4D97-AF65-F5344CB8AC3E}">
        <p14:creationId xmlns:p14="http://schemas.microsoft.com/office/powerpoint/2010/main" val="1701254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11A19-9AEA-47BD-B9C9-8B5073E8CBFD}"/>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E459215-4C49-4F46-B64A-575391BBC3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527" y="0"/>
            <a:ext cx="11467474" cy="6858000"/>
          </a:xfrm>
        </p:spPr>
      </p:pic>
    </p:spTree>
    <p:extLst>
      <p:ext uri="{BB962C8B-B14F-4D97-AF65-F5344CB8AC3E}">
        <p14:creationId xmlns:p14="http://schemas.microsoft.com/office/powerpoint/2010/main" val="40150139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5CC33-F069-4D32-A6C9-44DAD814CD27}"/>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6F78D23F-067A-4326-BED4-ADC64786D24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28541935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21263-A998-4D6D-B73E-EB848D2CAB84}"/>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B91397B-314C-4143-920C-EF3B33A028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527" y="0"/>
            <a:ext cx="11467474" cy="6858000"/>
          </a:xfrm>
        </p:spPr>
      </p:pic>
      <p:sp>
        <p:nvSpPr>
          <p:cNvPr id="6" name="Oval 5">
            <a:extLst>
              <a:ext uri="{FF2B5EF4-FFF2-40B4-BE49-F238E27FC236}">
                <a16:creationId xmlns:a16="http://schemas.microsoft.com/office/drawing/2014/main" id="{48600550-BF98-4061-99F3-81806EA70222}"/>
              </a:ext>
            </a:extLst>
          </p:cNvPr>
          <p:cNvSpPr/>
          <p:nvPr/>
        </p:nvSpPr>
        <p:spPr>
          <a:xfrm>
            <a:off x="3456264" y="5603846"/>
            <a:ext cx="1644242" cy="7969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91109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Companies</a:t>
            </a:r>
          </a:p>
        </p:txBody>
      </p:sp>
      <p:sp>
        <p:nvSpPr>
          <p:cNvPr id="3" name="Content Placeholder 2"/>
          <p:cNvSpPr>
            <a:spLocks noGrp="1"/>
          </p:cNvSpPr>
          <p:nvPr>
            <p:ph idx="1"/>
          </p:nvPr>
        </p:nvSpPr>
        <p:spPr/>
        <p:txBody>
          <a:bodyPr>
            <a:normAutofit/>
          </a:bodyPr>
          <a:lstStyle/>
          <a:p>
            <a:r>
              <a:rPr lang="en-US" dirty="0"/>
              <a:t>You could start lots of different kinds of IT companies; here are a few:</a:t>
            </a:r>
          </a:p>
          <a:p>
            <a:pPr lvl="1"/>
            <a:r>
              <a:rPr lang="en-US" dirty="0"/>
              <a:t>MSP, focused on businesses, homes, or both</a:t>
            </a:r>
          </a:p>
          <a:p>
            <a:pPr lvl="1"/>
            <a:r>
              <a:rPr lang="en-US" dirty="0"/>
              <a:t>Computer/hardware repair shop</a:t>
            </a:r>
          </a:p>
          <a:p>
            <a:pPr lvl="1"/>
            <a:r>
              <a:rPr lang="en-US" dirty="0"/>
              <a:t>Forensic/data recovery shop</a:t>
            </a:r>
          </a:p>
          <a:p>
            <a:endParaRPr lang="en-US" dirty="0"/>
          </a:p>
          <a:p>
            <a:r>
              <a:rPr lang="en-US" dirty="0"/>
              <a:t>IT/IS/Operations roles typically done as part of a company or as a mercenary/outside/external/outsourced contractor:</a:t>
            </a:r>
          </a:p>
          <a:p>
            <a:pPr lvl="1"/>
            <a:r>
              <a:rPr lang="en-US" dirty="0"/>
              <a:t>DevOps</a:t>
            </a:r>
          </a:p>
          <a:p>
            <a:pPr lvl="1"/>
            <a:r>
              <a:rPr lang="en-US" dirty="0"/>
              <a:t>Software developer</a:t>
            </a:r>
          </a:p>
          <a:p>
            <a:pPr lvl="1"/>
            <a:r>
              <a:rPr lang="en-US" dirty="0"/>
              <a:t>Art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1619523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CF66F-7248-4B87-A19E-64E8346A623B}"/>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62E83CE-6B38-47D9-8718-94C859B12E5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21" y="0"/>
            <a:ext cx="5801784" cy="4351338"/>
          </a:xfrm>
        </p:spPr>
      </p:pic>
      <p:pic>
        <p:nvPicPr>
          <p:cNvPr id="7" name="Picture 6">
            <a:extLst>
              <a:ext uri="{FF2B5EF4-FFF2-40B4-BE49-F238E27FC236}">
                <a16:creationId xmlns:a16="http://schemas.microsoft.com/office/drawing/2014/main" id="{8124DEC9-59D8-434A-919D-76DFBC27C4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6884" y="0"/>
            <a:ext cx="6465116" cy="4848837"/>
          </a:xfrm>
          <a:prstGeom prst="rect">
            <a:avLst/>
          </a:prstGeom>
        </p:spPr>
      </p:pic>
      <p:pic>
        <p:nvPicPr>
          <p:cNvPr id="9" name="Picture 8">
            <a:extLst>
              <a:ext uri="{FF2B5EF4-FFF2-40B4-BE49-F238E27FC236}">
                <a16:creationId xmlns:a16="http://schemas.microsoft.com/office/drawing/2014/main" id="{BCC93A24-D591-45A2-A1D0-2B37EBC069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384507"/>
            <a:ext cx="6951949" cy="5213962"/>
          </a:xfrm>
          <a:prstGeom prst="rect">
            <a:avLst/>
          </a:prstGeom>
        </p:spPr>
      </p:pic>
      <p:pic>
        <p:nvPicPr>
          <p:cNvPr id="11" name="Picture 10">
            <a:extLst>
              <a:ext uri="{FF2B5EF4-FFF2-40B4-BE49-F238E27FC236}">
                <a16:creationId xmlns:a16="http://schemas.microsoft.com/office/drawing/2014/main" id="{1EF37BF9-EEDF-4F25-AA34-734ED8677FB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51949" y="3535786"/>
            <a:ext cx="5455368" cy="4091526"/>
          </a:xfrm>
          <a:prstGeom prst="rect">
            <a:avLst/>
          </a:prstGeom>
        </p:spPr>
      </p:pic>
    </p:spTree>
    <p:extLst>
      <p:ext uri="{BB962C8B-B14F-4D97-AF65-F5344CB8AC3E}">
        <p14:creationId xmlns:p14="http://schemas.microsoft.com/office/powerpoint/2010/main" val="12314712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95EA4-E5D0-4FEA-8B77-841C2EE0A98A}"/>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4E15878F-009E-4E0C-BB35-B54EB157D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pic>
        <p:nvPicPr>
          <p:cNvPr id="5" name="Content Placeholder 4">
            <a:extLst>
              <a:ext uri="{FF2B5EF4-FFF2-40B4-BE49-F238E27FC236}">
                <a16:creationId xmlns:a16="http://schemas.microsoft.com/office/drawing/2014/main" id="{F61C9F1B-BFE9-4954-BA2D-AE773051088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8875"/>
            <a:ext cx="5801784" cy="4351338"/>
          </a:xfrm>
        </p:spPr>
      </p:pic>
    </p:spTree>
    <p:extLst>
      <p:ext uri="{BB962C8B-B14F-4D97-AF65-F5344CB8AC3E}">
        <p14:creationId xmlns:p14="http://schemas.microsoft.com/office/powerpoint/2010/main" val="25875071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3C947-150D-40BF-9E7D-8F7BB06F21C1}"/>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6800B3F-AF62-4B5D-9D0F-890010C19F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
            <a:ext cx="9169167" cy="6876875"/>
          </a:xfrm>
        </p:spPr>
      </p:pic>
    </p:spTree>
    <p:extLst>
      <p:ext uri="{BB962C8B-B14F-4D97-AF65-F5344CB8AC3E}">
        <p14:creationId xmlns:p14="http://schemas.microsoft.com/office/powerpoint/2010/main" val="14642927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786CD-0DAF-4576-8FA5-7A68EEE77AB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DAD75B5-F97E-4286-8B30-2980133526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36815" y="-1"/>
            <a:ext cx="9155185" cy="6866389"/>
          </a:xfrm>
        </p:spPr>
      </p:pic>
    </p:spTree>
    <p:extLst>
      <p:ext uri="{BB962C8B-B14F-4D97-AF65-F5344CB8AC3E}">
        <p14:creationId xmlns:p14="http://schemas.microsoft.com/office/powerpoint/2010/main" val="17754682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9A0FD-C606-41EC-BD6E-01CDE2647979}"/>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847CA48-0EDB-41F1-9AFE-BFB1354FC7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spTree>
    <p:extLst>
      <p:ext uri="{BB962C8B-B14F-4D97-AF65-F5344CB8AC3E}">
        <p14:creationId xmlns:p14="http://schemas.microsoft.com/office/powerpoint/2010/main" val="33810967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98AF-BB4E-478D-8BE8-F78DFF28810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6F2A2BF-6973-40DB-B1DF-B2CC6A865F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2616502" y="857250"/>
            <a:ext cx="6858000" cy="5143499"/>
          </a:xfrm>
        </p:spPr>
      </p:pic>
    </p:spTree>
    <p:extLst>
      <p:ext uri="{BB962C8B-B14F-4D97-AF65-F5344CB8AC3E}">
        <p14:creationId xmlns:p14="http://schemas.microsoft.com/office/powerpoint/2010/main" val="27236098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77065-130C-4D4D-ABFF-189ACF6E138F}"/>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8B86985-C409-467C-AED0-C9D9CFAFF8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53593" y="-1"/>
            <a:ext cx="9138407" cy="6853805"/>
          </a:xfrm>
        </p:spPr>
      </p:pic>
    </p:spTree>
    <p:extLst>
      <p:ext uri="{BB962C8B-B14F-4D97-AF65-F5344CB8AC3E}">
        <p14:creationId xmlns:p14="http://schemas.microsoft.com/office/powerpoint/2010/main" val="15301842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86A58E0-9A5D-48E8-A774-57E6953C95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81138"/>
            <a:ext cx="6235816" cy="4676862"/>
          </a:xfrm>
          <a:prstGeom prst="rect">
            <a:avLst/>
          </a:prstGeom>
        </p:spPr>
      </p:pic>
      <p:sp>
        <p:nvSpPr>
          <p:cNvPr id="2" name="Title 1">
            <a:extLst>
              <a:ext uri="{FF2B5EF4-FFF2-40B4-BE49-F238E27FC236}">
                <a16:creationId xmlns:a16="http://schemas.microsoft.com/office/drawing/2014/main" id="{98C392FD-9BD0-4D89-8C88-34618EDA47B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AB3A4FB6-4647-4279-81AA-C070E7B03CE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235816" y="5469"/>
            <a:ext cx="5956184" cy="4467138"/>
          </a:xfrm>
        </p:spPr>
      </p:pic>
    </p:spTree>
    <p:extLst>
      <p:ext uri="{BB962C8B-B14F-4D97-AF65-F5344CB8AC3E}">
        <p14:creationId xmlns:p14="http://schemas.microsoft.com/office/powerpoint/2010/main" val="1142955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C220-C311-4AC1-B289-A87B6B1145E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ED04218-8129-4ABC-A410-90202679B0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1467474" cy="6858000"/>
          </a:xfrm>
        </p:spPr>
      </p:pic>
    </p:spTree>
    <p:extLst>
      <p:ext uri="{BB962C8B-B14F-4D97-AF65-F5344CB8AC3E}">
        <p14:creationId xmlns:p14="http://schemas.microsoft.com/office/powerpoint/2010/main" val="5501373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232DC-2B31-4D59-B5CE-338C6B73AE65}"/>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35F6519-4336-4810-AA04-38A1D000AB98}"/>
              </a:ext>
            </a:extLst>
          </p:cNvPr>
          <p:cNvSpPr>
            <a:spLocks noGrp="1"/>
          </p:cNvSpPr>
          <p:nvPr>
            <p:ph idx="1"/>
          </p:nvPr>
        </p:nvSpPr>
        <p:spPr/>
        <p:txBody>
          <a:bodyPr/>
          <a:lstStyle/>
          <a:p>
            <a:r>
              <a:rPr lang="en-US" dirty="0"/>
              <a:t>System administration is extremely lucrative</a:t>
            </a:r>
          </a:p>
          <a:p>
            <a:r>
              <a:rPr lang="en-US" dirty="0"/>
              <a:t>System administration will be a part of your entire life, because you are already good at it</a:t>
            </a:r>
          </a:p>
          <a:p>
            <a:r>
              <a:rPr lang="en-US" dirty="0"/>
              <a:t>Remember that there is hardware, somewhere, running the software you write and use</a:t>
            </a:r>
          </a:p>
          <a:p>
            <a:r>
              <a:rPr lang="en-US" dirty="0"/>
              <a:t>Document everything you do: you will improve your process, prove things when needed, complete projects accurately, and bill correctly</a:t>
            </a:r>
          </a:p>
          <a:p>
            <a:endParaRPr lang="en-US" dirty="0"/>
          </a:p>
          <a:p>
            <a:r>
              <a:rPr lang="en-US" dirty="0"/>
              <a:t>Thank you so much for trusting me with this class!</a:t>
            </a:r>
          </a:p>
        </p:txBody>
      </p:sp>
      <p:sp>
        <p:nvSpPr>
          <p:cNvPr id="7" name="Rectangle 6">
            <a:extLst>
              <a:ext uri="{FF2B5EF4-FFF2-40B4-BE49-F238E27FC236}">
                <a16:creationId xmlns:a16="http://schemas.microsoft.com/office/drawing/2014/main" id="{2E99AFAE-B5D1-44C6-ABD1-2618EDF086E4}"/>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5621B618-F52F-4A14-AB3B-3976A5BFA7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1420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High Level Needs</a:t>
            </a:r>
          </a:p>
        </p:txBody>
      </p:sp>
      <p:sp>
        <p:nvSpPr>
          <p:cNvPr id="3" name="Content Placeholder 2"/>
          <p:cNvSpPr>
            <a:spLocks noGrp="1"/>
          </p:cNvSpPr>
          <p:nvPr>
            <p:ph idx="1"/>
          </p:nvPr>
        </p:nvSpPr>
        <p:spPr/>
        <p:txBody>
          <a:bodyPr>
            <a:normAutofit/>
          </a:bodyPr>
          <a:lstStyle/>
          <a:p>
            <a:r>
              <a:rPr lang="en-US" dirty="0"/>
              <a:t>Regardless of company type, or new internal IT department, you need to have these done before you can begin business</a:t>
            </a:r>
          </a:p>
          <a:p>
            <a:pPr lvl="1"/>
            <a:r>
              <a:rPr lang="en-US" dirty="0"/>
              <a:t>Procedures</a:t>
            </a:r>
          </a:p>
          <a:p>
            <a:pPr lvl="1"/>
            <a:r>
              <a:rPr lang="en-US" dirty="0"/>
              <a:t>Hardware</a:t>
            </a:r>
          </a:p>
          <a:p>
            <a:pPr lvl="1"/>
            <a:r>
              <a:rPr lang="en-US" dirty="0"/>
              <a:t>Personnel, with actual time</a:t>
            </a:r>
          </a:p>
          <a:p>
            <a:pPr lvl="1"/>
            <a:r>
              <a:rPr lang="en-US" dirty="0"/>
              <a:t>Cash money, on the barrelhead, to actually pay people, no </a:t>
            </a:r>
            <a:r>
              <a:rPr lang="en-US" dirty="0" err="1"/>
              <a:t>foolin</a:t>
            </a:r>
            <a:r>
              <a:rPr lang="en-US" dirty="0"/>
              <a:t>'</a:t>
            </a:r>
          </a:p>
          <a:p>
            <a:pPr lvl="2"/>
            <a:r>
              <a:rPr lang="en-US" dirty="0"/>
              <a:t>Unless you can convince people with your passion, of the potential payoff, of the experience, or you don't mind swindling</a:t>
            </a:r>
          </a:p>
          <a:p>
            <a:pPr lvl="1"/>
            <a:r>
              <a:rPr lang="en-US" dirty="0"/>
              <a:t>Workspace</a:t>
            </a:r>
          </a:p>
          <a:p>
            <a:pPr lvl="1"/>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666116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Procedures</a:t>
            </a:r>
          </a:p>
        </p:txBody>
      </p:sp>
      <p:sp>
        <p:nvSpPr>
          <p:cNvPr id="3" name="Content Placeholder 2"/>
          <p:cNvSpPr>
            <a:spLocks noGrp="1"/>
          </p:cNvSpPr>
          <p:nvPr>
            <p:ph idx="1"/>
          </p:nvPr>
        </p:nvSpPr>
        <p:spPr/>
        <p:txBody>
          <a:bodyPr>
            <a:normAutofit lnSpcReduction="10000"/>
          </a:bodyPr>
          <a:lstStyle/>
          <a:p>
            <a:r>
              <a:rPr lang="en-US" dirty="0"/>
              <a:t>Procedures will be needed for:</a:t>
            </a:r>
          </a:p>
          <a:p>
            <a:pPr lvl="1"/>
            <a:r>
              <a:rPr lang="en-US" dirty="0"/>
              <a:t>Customer service requests</a:t>
            </a:r>
          </a:p>
          <a:p>
            <a:pPr lvl="1"/>
            <a:r>
              <a:rPr lang="en-US" dirty="0"/>
              <a:t>Contracting services with customers</a:t>
            </a:r>
          </a:p>
          <a:p>
            <a:pPr lvl="1"/>
            <a:r>
              <a:rPr lang="en-US" dirty="0"/>
              <a:t>Providing services</a:t>
            </a:r>
          </a:p>
          <a:p>
            <a:pPr lvl="1"/>
            <a:r>
              <a:rPr lang="en-US" dirty="0"/>
              <a:t>Record keeping</a:t>
            </a:r>
          </a:p>
          <a:p>
            <a:pPr lvl="1"/>
            <a:r>
              <a:rPr lang="en-US" dirty="0"/>
              <a:t>Financial accounting</a:t>
            </a:r>
          </a:p>
          <a:p>
            <a:pPr lvl="1"/>
            <a:r>
              <a:rPr lang="en-US" dirty="0"/>
              <a:t>Asset monitoring</a:t>
            </a:r>
          </a:p>
          <a:p>
            <a:pPr lvl="1"/>
            <a:r>
              <a:rPr lang="en-US" dirty="0"/>
              <a:t>Reporting</a:t>
            </a:r>
          </a:p>
          <a:p>
            <a:pPr lvl="1"/>
            <a:r>
              <a:rPr lang="en-US" dirty="0"/>
              <a:t>Marketing</a:t>
            </a:r>
          </a:p>
          <a:p>
            <a:pPr lvl="1"/>
            <a:endParaRPr lang="en-US" dirty="0"/>
          </a:p>
          <a:p>
            <a:r>
              <a:rPr lang="en-US" dirty="0"/>
              <a:t>We'll go through each one in detail</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474904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Customer Service Requests</a:t>
            </a:r>
          </a:p>
        </p:txBody>
      </p:sp>
      <p:sp>
        <p:nvSpPr>
          <p:cNvPr id="3" name="Content Placeholder 2"/>
          <p:cNvSpPr>
            <a:spLocks noGrp="1"/>
          </p:cNvSpPr>
          <p:nvPr>
            <p:ph idx="1"/>
          </p:nvPr>
        </p:nvSpPr>
        <p:spPr/>
        <p:txBody>
          <a:bodyPr>
            <a:normAutofit/>
          </a:bodyPr>
          <a:lstStyle/>
          <a:p>
            <a:r>
              <a:rPr lang="en-US" dirty="0"/>
              <a:t>How will customers contact you to submit issues?</a:t>
            </a:r>
          </a:p>
          <a:p>
            <a:endParaRPr lang="en-US" dirty="0"/>
          </a:p>
          <a:p>
            <a:r>
              <a:rPr lang="en-US" dirty="0"/>
              <a:t>Phone and email are traditional, but you can also hook the email into ticket systems that track issues in a database for you</a:t>
            </a:r>
          </a:p>
          <a:p>
            <a:endParaRPr lang="en-US" dirty="0"/>
          </a:p>
          <a:p>
            <a:r>
              <a:rPr lang="en-US" dirty="0"/>
              <a:t>Help desk software that tracks all tickets is critical! Commonly used products are: Zendesk, Spiceworks, ConnectWise, etc.</a:t>
            </a:r>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913593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Contracting Services with Customers</a:t>
            </a:r>
          </a:p>
        </p:txBody>
      </p:sp>
      <p:sp>
        <p:nvSpPr>
          <p:cNvPr id="3" name="Content Placeholder 2"/>
          <p:cNvSpPr>
            <a:spLocks noGrp="1"/>
          </p:cNvSpPr>
          <p:nvPr>
            <p:ph idx="1"/>
          </p:nvPr>
        </p:nvSpPr>
        <p:spPr/>
        <p:txBody>
          <a:bodyPr>
            <a:normAutofit/>
          </a:bodyPr>
          <a:lstStyle/>
          <a:p>
            <a:r>
              <a:rPr lang="en-US" dirty="0"/>
              <a:t>There are a billion ways to contract with clients, but these are typical:</a:t>
            </a:r>
          </a:p>
          <a:p>
            <a:pPr lvl="1"/>
            <a:r>
              <a:rPr lang="en-US" dirty="0"/>
              <a:t>Long-term support contracts (Service Level Agreements) that specify Service Level Objectives that you need to reach and sustain</a:t>
            </a:r>
          </a:p>
          <a:p>
            <a:pPr lvl="1"/>
            <a:r>
              <a:rPr lang="en-US" dirty="0"/>
              <a:t>Month-to-month support contracts that take care of any issue that arises</a:t>
            </a:r>
          </a:p>
          <a:p>
            <a:pPr lvl="1"/>
            <a:r>
              <a:rPr lang="en-US" dirty="0"/>
              <a:t>One-off "walk-in" jobs that use a liability waiver and work agreement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6444787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Providing Services</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You need bullet-proof procedures for how you're going to handle jobs!</a:t>
            </a:r>
          </a:p>
          <a:p>
            <a:r>
              <a:rPr lang="en-US" dirty="0"/>
              <a:t>How you accept the work, put it on the shelves, get it back off again, open the computer, remove the virus, remotely connect to machines and service them, dismantle hardware, build custom machines for resale, store customer data during recovery, etc.</a:t>
            </a:r>
          </a:p>
          <a:p>
            <a:endParaRPr lang="en-US" dirty="0"/>
          </a:p>
          <a:p>
            <a:r>
              <a:rPr lang="en-US" dirty="0"/>
              <a:t>You'll eventually need a procedure for each of these</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559385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Record Keeping</a:t>
            </a:r>
          </a:p>
        </p:txBody>
      </p:sp>
      <p:sp>
        <p:nvSpPr>
          <p:cNvPr id="3" name="Content Placeholder 2"/>
          <p:cNvSpPr>
            <a:spLocks noGrp="1"/>
          </p:cNvSpPr>
          <p:nvPr>
            <p:ph idx="1"/>
          </p:nvPr>
        </p:nvSpPr>
        <p:spPr>
          <a:xfrm>
            <a:off x="838200" y="1825625"/>
            <a:ext cx="10616868" cy="4351338"/>
          </a:xfrm>
        </p:spPr>
        <p:txBody>
          <a:bodyPr>
            <a:normAutofit/>
          </a:bodyPr>
          <a:lstStyle/>
          <a:p>
            <a:r>
              <a:rPr lang="en-US" dirty="0"/>
              <a:t>The work you do needs to all be written down in the ticketing system to achieve many objectives:</a:t>
            </a:r>
          </a:p>
          <a:p>
            <a:pPr lvl="1"/>
            <a:r>
              <a:rPr lang="en-US" dirty="0"/>
              <a:t>Closing the loop - the next engineer needs to know what has been done so that work can be continued from that point</a:t>
            </a:r>
          </a:p>
          <a:p>
            <a:pPr lvl="1"/>
            <a:r>
              <a:rPr lang="en-US" dirty="0"/>
              <a:t>Recording work done so that billing can be done</a:t>
            </a:r>
          </a:p>
          <a:p>
            <a:pPr lvl="1"/>
            <a:r>
              <a:rPr lang="en-US" dirty="0"/>
              <a:t>Capturing the solution so that it can be duplicated again in the future</a:t>
            </a:r>
          </a:p>
          <a:p>
            <a:pPr lvl="1"/>
            <a:r>
              <a:rPr lang="en-US" dirty="0"/>
              <a:t>Proving that specific work, configurations, or time was spent</a:t>
            </a:r>
          </a:p>
          <a:p>
            <a:pPr lvl="1"/>
            <a:r>
              <a:rPr lang="en-US" dirty="0"/>
              <a:t>Keeping configuration items: records of usernames, passwords, IP addresses, software licenses, notes about program and device usage, location of device, how to access device, etc.</a:t>
            </a:r>
          </a:p>
          <a:p>
            <a:r>
              <a:rPr lang="en-US" dirty="0"/>
              <a:t>My company fired people for failing to ticket properly. It is a BIG DEAL.</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6834336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2304</TotalTime>
  <Words>1493</Words>
  <Application>Microsoft Office PowerPoint</Application>
  <PresentationFormat>Widescreen</PresentationFormat>
  <Paragraphs>144</Paragraphs>
  <Slides>39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Arial</vt:lpstr>
      <vt:lpstr>Calibri</vt:lpstr>
      <vt:lpstr>Calibri Light</vt:lpstr>
      <vt:lpstr>Office Theme</vt:lpstr>
      <vt:lpstr>How to Start an IT Company</vt:lpstr>
      <vt:lpstr>Why You Need to Care</vt:lpstr>
      <vt:lpstr>Types of Companies</vt:lpstr>
      <vt:lpstr>High Level Needs</vt:lpstr>
      <vt:lpstr>Procedures</vt:lpstr>
      <vt:lpstr>Customer Service Requests</vt:lpstr>
      <vt:lpstr>Contracting Services with Customers</vt:lpstr>
      <vt:lpstr>Providing Services</vt:lpstr>
      <vt:lpstr>Record Keeping</vt:lpstr>
      <vt:lpstr>Financial Accounting</vt:lpstr>
      <vt:lpstr>Asset Monitoring</vt:lpstr>
      <vt:lpstr>Reporting</vt:lpstr>
      <vt:lpstr>Marketing</vt:lpstr>
      <vt:lpstr>Hardware</vt:lpstr>
      <vt:lpstr>Hardware</vt:lpstr>
      <vt:lpstr>Personnel / HR</vt:lpstr>
      <vt:lpstr>Cash Money</vt:lpstr>
      <vt:lpstr>Workspace</vt:lpstr>
      <vt:lpstr>Class Conclusion: An MSP &amp; Walk-In Shop in One Slide</vt:lpstr>
      <vt:lpstr>Picture Dump!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PC1: Key PC Components</dc:title>
  <dc:creator>Benjamin Brewster</dc:creator>
  <cp:lastModifiedBy>Benjamin Brewster</cp:lastModifiedBy>
  <cp:revision>244</cp:revision>
  <dcterms:created xsi:type="dcterms:W3CDTF">2017-06-05T20:52:52Z</dcterms:created>
  <dcterms:modified xsi:type="dcterms:W3CDTF">2018-06-06T21:49:43Z</dcterms:modified>
</cp:coreProperties>
</file>

<file path=docProps/thumbnail.jpeg>
</file>